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559675" cy="104394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91" autoAdjust="0"/>
  </p:normalViewPr>
  <p:slideViewPr>
    <p:cSldViewPr snapToGrid="0">
      <p:cViewPr>
        <p:scale>
          <a:sx n="118" d="100"/>
          <a:sy n="118" d="100"/>
        </p:scale>
        <p:origin x="618" y="-26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25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9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3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0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90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90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9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3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26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05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58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FA0B-4660-4E37-800C-3157839661D3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C8BE-8574-40B9-B508-8A057ABF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9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301AC6E0-6892-2B2C-3BA0-40AC0EFC8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64222"/>
              </p:ext>
            </p:extLst>
          </p:nvPr>
        </p:nvGraphicFramePr>
        <p:xfrm>
          <a:off x="264788" y="1077523"/>
          <a:ext cx="7064959" cy="2166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819314204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2370475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1608170225"/>
                    </a:ext>
                  </a:extLst>
                </a:gridCol>
                <a:gridCol w="1250572">
                  <a:extLst>
                    <a:ext uri="{9D8B030D-6E8A-4147-A177-3AD203B41FA5}">
                      <a16:colId xmlns:a16="http://schemas.microsoft.com/office/drawing/2014/main" val="2435201832"/>
                    </a:ext>
                  </a:extLst>
                </a:gridCol>
                <a:gridCol w="1865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10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pt-BR" sz="1300" b="1" dirty="0">
                          <a:latin typeface="Gill Sans MT"/>
                          <a:cs typeface="Gill Sans MT"/>
                        </a:rPr>
                        <a:t>BM 10</a:t>
                      </a:r>
                      <a:endParaRPr sz="1300" b="1" dirty="0">
                        <a:latin typeface="Gill Sans MT"/>
                        <a:cs typeface="Gill Sans MT"/>
                      </a:endParaRPr>
                    </a:p>
                  </a:txBody>
                  <a:tcPr marL="0" marR="0" marT="589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0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pt-BR" sz="900" b="1" spc="40" noProof="0" dirty="0">
                          <a:solidFill>
                            <a:srgbClr val="333333"/>
                          </a:solidFill>
                          <a:latin typeface="Gill Sans MT"/>
                          <a:cs typeface="Gill Sans MT"/>
                        </a:rPr>
                        <a:t>Relatório</a:t>
                      </a:r>
                      <a:r>
                        <a:rPr sz="900" b="1" spc="40" dirty="0">
                          <a:solidFill>
                            <a:srgbClr val="33333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lang="pt-BR" sz="900" b="1" spc="25" dirty="0">
                          <a:solidFill>
                            <a:srgbClr val="333333"/>
                          </a:solidFill>
                          <a:latin typeface="Gill Sans MT"/>
                          <a:cs typeface="Gill Sans MT"/>
                        </a:rPr>
                        <a:t>Fotográfico</a:t>
                      </a:r>
                      <a:endParaRPr sz="900" dirty="0">
                        <a:latin typeface="Gill Sans MT"/>
                        <a:cs typeface="Gill Sans MT"/>
                      </a:endParaRPr>
                    </a:p>
                  </a:txBody>
                  <a:tcPr marL="0" marR="0" marT="231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54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spc="10" dirty="0">
                          <a:solidFill>
                            <a:srgbClr val="333333"/>
                          </a:solidFill>
                          <a:latin typeface="Gill Sans MT"/>
                          <a:cs typeface="Gill Sans MT"/>
                        </a:rPr>
                        <a:t>Data do Relatório:</a:t>
                      </a:r>
                      <a:endParaRPr lang="pt-BR" sz="900" dirty="0">
                        <a:latin typeface="Gill Sans MT"/>
                        <a:cs typeface="Gill Sans MT"/>
                      </a:endParaRPr>
                    </a:p>
                  </a:txBody>
                  <a:tcPr marL="0" marR="0" marT="589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681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spc="15" dirty="0">
                          <a:solidFill>
                            <a:srgbClr val="333333"/>
                          </a:solidFill>
                          <a:latin typeface="Gill Sans MT" panose="020B0502020104020203" pitchFamily="34" charset="0"/>
                          <a:cs typeface="Gill Sans MT"/>
                        </a:rPr>
                        <a:t>Obra:</a:t>
                      </a:r>
                      <a:endParaRPr sz="900" dirty="0">
                        <a:latin typeface="Gill Sans MT" panose="020B0502020104020203" pitchFamily="34" charset="0"/>
                        <a:cs typeface="Gill Sans MT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b="1" spc="40" dirty="0">
                          <a:solidFill>
                            <a:srgbClr val="333333"/>
                          </a:solidFill>
                          <a:latin typeface="Gill Sans MT"/>
                          <a:cs typeface="Gill Sans MT"/>
                        </a:rPr>
                        <a:t>LOTE I – IMPLANTAÇÃO DE PAVIMENTAÇÃO EM PARALELEPÍPEDO GRANÍTICO NO MUNICÍPIO DE CUPIRA-PE, DOS QUAIS TEM COMO FONTE DE RECURSO TRANSFERÊNCIA ESPECIAL – EMENDA PARLAMENTAR 202427180004 – AUGUSTO COUTINHO.</a:t>
                      </a:r>
                      <a:endParaRPr lang="pt-BR" sz="900" dirty="0">
                        <a:latin typeface="Gill Sans MT"/>
                        <a:cs typeface="Gill Sans MT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pt-BR" sz="900" b="1" spc="10" dirty="0">
                          <a:solidFill>
                            <a:srgbClr val="333333"/>
                          </a:solidFill>
                          <a:latin typeface="Gill Sans MT"/>
                          <a:cs typeface="Gill Sans MT"/>
                        </a:rPr>
                        <a:t>18/09/2025</a:t>
                      </a:r>
                    </a:p>
                  </a:txBody>
                  <a:tcPr marL="0" marR="0" marT="589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889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spc="20" dirty="0">
                          <a:solidFill>
                            <a:srgbClr val="333333"/>
                          </a:solidFill>
                          <a:latin typeface="Gill Sans MT" panose="020B0502020104020203" pitchFamily="34" charset="0"/>
                          <a:cs typeface="Gill Sans MT"/>
                        </a:rPr>
                        <a:t>Local:</a:t>
                      </a:r>
                      <a:endParaRPr sz="900" dirty="0">
                        <a:latin typeface="Gill Sans MT" panose="020B0502020104020203" pitchFamily="34" charset="0"/>
                        <a:cs typeface="Gill Sans MT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spc="-20" dirty="0">
                          <a:solidFill>
                            <a:srgbClr val="333333"/>
                          </a:solidFill>
                          <a:latin typeface="Gill Sans MT" panose="020B0502020104020203" pitchFamily="34" charset="0"/>
                          <a:cs typeface="Arial"/>
                        </a:rPr>
                        <a:t>Zona Urbana e Rural, Município de Cupira-PE</a:t>
                      </a:r>
                      <a:endParaRPr sz="9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54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spc="10" dirty="0">
                          <a:solidFill>
                            <a:srgbClr val="333333"/>
                          </a:solidFill>
                          <a:latin typeface="Gill Sans MT"/>
                          <a:cs typeface="Gill Sans MT"/>
                        </a:rPr>
                        <a:t>Período:</a:t>
                      </a:r>
                    </a:p>
                  </a:txBody>
                  <a:tcPr marL="0" marR="0" marT="20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69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800" b="1" dirty="0">
                          <a:latin typeface="Gill Sans MT" panose="020B0502020104020203" pitchFamily="34" charset="0"/>
                          <a:cs typeface="Gill Sans MT"/>
                        </a:rPr>
                        <a:t>Contrato:</a:t>
                      </a:r>
                      <a:endParaRPr sz="800" b="1" dirty="0">
                        <a:latin typeface="Gill Sans MT" panose="020B0502020104020203" pitchFamily="34" charset="0"/>
                        <a:cs typeface="Gill Sans MT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dirty="0">
                          <a:latin typeface="Gill Sans MT" panose="020B0502020104020203" pitchFamily="34" charset="0"/>
                          <a:cs typeface="Arial"/>
                        </a:rPr>
                        <a:t>169/2024</a:t>
                      </a: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800" b="1" dirty="0">
                          <a:latin typeface="Gill Sans MT" panose="020B0502020104020203" pitchFamily="34" charset="0"/>
                          <a:cs typeface="Arial"/>
                        </a:rPr>
                        <a:t>Data da OS:</a:t>
                      </a:r>
                      <a:endParaRPr sz="800" b="1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dirty="0">
                          <a:latin typeface="Gill Sans MT" panose="020B0502020104020203" pitchFamily="34" charset="0"/>
                          <a:cs typeface="Arial"/>
                        </a:rPr>
                        <a:t>03/01/2025</a:t>
                      </a:r>
                      <a:endParaRPr sz="9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b="1" dirty="0">
                          <a:latin typeface="Gill Sans MT" panose="020B0502020104020203" pitchFamily="34" charset="0"/>
                          <a:cs typeface="Arial"/>
                        </a:rPr>
                        <a:t>Prazo do contrato:</a:t>
                      </a: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b="0" dirty="0">
                          <a:latin typeface="Gill Sans MT" panose="020B0502020104020203" pitchFamily="34" charset="0"/>
                          <a:cs typeface="Arial"/>
                        </a:rPr>
                        <a:t>12 meses</a:t>
                      </a:r>
                      <a:endParaRPr sz="900" b="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b="1" dirty="0">
                          <a:latin typeface="Gill Sans MT" panose="020B0502020104020203" pitchFamily="34" charset="0"/>
                          <a:cs typeface="Arial"/>
                        </a:rPr>
                        <a:t>Prazo de execução:</a:t>
                      </a: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b="0" dirty="0">
                          <a:latin typeface="Gill Sans MT" panose="020B0502020104020203" pitchFamily="34" charset="0"/>
                          <a:cs typeface="Arial"/>
                        </a:rPr>
                        <a:t>06 meses</a:t>
                      </a:r>
                      <a:endParaRPr sz="900" b="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b="1" dirty="0">
                          <a:latin typeface="Gill Sans MT"/>
                          <a:cs typeface="Gill Sans MT"/>
                        </a:rPr>
                        <a:t>05/09/2025 A 18/09/2025</a:t>
                      </a:r>
                      <a:endParaRPr sz="900" b="1" dirty="0">
                        <a:latin typeface="Gill Sans MT"/>
                        <a:cs typeface="Gill Sans MT"/>
                      </a:endParaRPr>
                    </a:p>
                  </a:txBody>
                  <a:tcPr marL="0" marR="0" marT="203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85CB2AD2-6CB4-FB40-D2EC-1C603E79B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0418"/>
              </p:ext>
            </p:extLst>
          </p:nvPr>
        </p:nvGraphicFramePr>
        <p:xfrm>
          <a:off x="264789" y="3251812"/>
          <a:ext cx="7064958" cy="96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2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479">
                  <a:extLst>
                    <a:ext uri="{9D8B030D-6E8A-4147-A177-3AD203B41FA5}">
                      <a16:colId xmlns:a16="http://schemas.microsoft.com/office/drawing/2014/main" val="2767329329"/>
                    </a:ext>
                  </a:extLst>
                </a:gridCol>
              </a:tblGrid>
              <a:tr h="225541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b="1" spc="20" dirty="0">
                          <a:solidFill>
                            <a:srgbClr val="333333"/>
                          </a:solidFill>
                          <a:latin typeface="Gill Sans MT"/>
                          <a:cs typeface="Gill Sans MT"/>
                        </a:rPr>
                        <a:t>Contratante:</a:t>
                      </a:r>
                      <a:endParaRPr sz="900" dirty="0">
                        <a:latin typeface="Gill Sans MT"/>
                        <a:cs typeface="Gill Sans MT"/>
                      </a:endParaRPr>
                    </a:p>
                  </a:txBody>
                  <a:tcPr marL="0" marR="0" marT="20362" marB="0">
                    <a:lnL w="9525">
                      <a:solidFill>
                        <a:srgbClr val="545454"/>
                      </a:solidFill>
                      <a:prstDash val="soli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545454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b="1" dirty="0">
                          <a:latin typeface="Gill Sans MT"/>
                          <a:cs typeface="Gill Sans MT"/>
                        </a:rPr>
                        <a:t>Contratada:</a:t>
                      </a:r>
                      <a:endParaRPr sz="900" b="1" dirty="0">
                        <a:latin typeface="Gill Sans MT"/>
                        <a:cs typeface="Gill Sans MT"/>
                      </a:endParaRPr>
                    </a:p>
                  </a:txBody>
                  <a:tcPr marL="0" marR="0" marT="20362" marB="0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545454"/>
                      </a:solidFill>
                      <a:prstDash val="soli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89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dirty="0">
                          <a:latin typeface="Gill Sans MT" panose="020B0502020104020203" pitchFamily="34" charset="0"/>
                          <a:cs typeface="Arial"/>
                        </a:rPr>
                        <a:t>PREFEITURA MUNICIPAL DE CUPIRA-PE</a:t>
                      </a: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dirty="0">
                          <a:latin typeface="Gill Sans MT" panose="020B0502020104020203" pitchFamily="34" charset="0"/>
                          <a:cs typeface="Arial"/>
                        </a:rPr>
                        <a:t>CNPJ: 10.191.799/0001-02</a:t>
                      </a:r>
                      <a:endParaRPr sz="9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dirty="0">
                          <a:latin typeface="Gill Sans MT" panose="020B0502020104020203" pitchFamily="34" charset="0"/>
                          <a:cs typeface="Arial"/>
                        </a:rPr>
                        <a:t>MORAES ENGENHARIA LTDA</a:t>
                      </a: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pt-BR" sz="900" dirty="0">
                          <a:latin typeface="Gill Sans MT" panose="020B0502020104020203" pitchFamily="34" charset="0"/>
                          <a:cs typeface="Arial"/>
                        </a:rPr>
                        <a:t>CNPJ:  31.807.104/001-36</a:t>
                      </a:r>
                      <a:endParaRPr sz="9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9"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b="1" spc="-10" dirty="0">
                          <a:solidFill>
                            <a:srgbClr val="333333"/>
                          </a:solidFill>
                          <a:latin typeface="Gill Sans MT" panose="020B0502020104020203" pitchFamily="34" charset="0"/>
                          <a:cs typeface="Arial"/>
                        </a:rPr>
                        <a:t>Fiscal</a:t>
                      </a:r>
                      <a:r>
                        <a:rPr lang="pt-BR" sz="900" b="1" spc="-10" dirty="0">
                          <a:solidFill>
                            <a:srgbClr val="333333"/>
                          </a:solidFill>
                          <a:latin typeface="Gill Sans MT" panose="020B0502020104020203" pitchFamily="34" charset="0"/>
                          <a:cs typeface="Arial"/>
                        </a:rPr>
                        <a:t>:</a:t>
                      </a:r>
                      <a:endParaRPr sz="900" b="1" dirty="0">
                        <a:latin typeface="Gill Sans MT" panose="020B0502020104020203" pitchFamily="34" charset="0"/>
                        <a:cs typeface="Arial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pt-BR" sz="900" dirty="0">
                          <a:solidFill>
                            <a:srgbClr val="333333"/>
                          </a:solidFill>
                          <a:latin typeface="Gill Sans MT" panose="020B0502020104020203" pitchFamily="34" charset="0"/>
                          <a:cs typeface="Arial"/>
                        </a:rPr>
                        <a:t>Engenheiro Jimmy R. S. Marques</a:t>
                      </a:r>
                      <a:endParaRPr sz="900" dirty="0">
                        <a:latin typeface="Gill Sans MT" panose="020B0502020104020203" pitchFamily="34" charset="0"/>
                        <a:cs typeface="Arial"/>
                      </a:endParaRPr>
                    </a:p>
                  </a:txBody>
                  <a:tcPr marL="0" marR="0" marT="2036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543E49F-7AB3-6A98-1953-E18D051C3647}"/>
              </a:ext>
            </a:extLst>
          </p:cNvPr>
          <p:cNvSpPr txBox="1"/>
          <p:nvPr/>
        </p:nvSpPr>
        <p:spPr>
          <a:xfrm>
            <a:off x="320040" y="1109157"/>
            <a:ext cx="510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0070C0"/>
                </a:solidFill>
                <a:latin typeface="Gill Sans MT" panose="020B0502020104020203" pitchFamily="34" charset="0"/>
              </a:rPr>
              <a:t>OBJETO: CONTRATAÇÃO DE EMPRESA DE ENGENHARIA PARA EXECUÇÃO DE SERVIÇOS DE PAVIMENTAÇÃO EM PARALELEPÍPEDOS DE DIVERSAS RUAS DA ZONA URBANA E RURAL DO MUNICÍPIO DE CUPIRA/PE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AB7588F-D41D-25CC-3293-C0F2366A5AAE}"/>
              </a:ext>
            </a:extLst>
          </p:cNvPr>
          <p:cNvGrpSpPr>
            <a:grpSpLocks noChangeAspect="1"/>
          </p:cNvGrpSpPr>
          <p:nvPr/>
        </p:nvGrpSpPr>
        <p:grpSpPr>
          <a:xfrm>
            <a:off x="547201" y="4283699"/>
            <a:ext cx="6473254" cy="1872001"/>
            <a:chOff x="534486" y="3653726"/>
            <a:chExt cx="6473254" cy="1872001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00A4789-F8E8-EF24-4CEF-5169C5C09247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88AB6F9-FB6B-34E5-761A-65E89770D96A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4F1198-A3D0-FAC9-30F6-0CAF3FF14A2F}"/>
              </a:ext>
            </a:extLst>
          </p:cNvPr>
          <p:cNvSpPr txBox="1"/>
          <p:nvPr/>
        </p:nvSpPr>
        <p:spPr>
          <a:xfrm>
            <a:off x="4238657" y="4366165"/>
            <a:ext cx="2640000" cy="17338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01 – ESTRADA DA VILA DE IMBIRUÇU</a:t>
            </a:r>
          </a:p>
          <a:p>
            <a:pPr marL="41275" algn="just"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ASSENTAMENTO DE GUIA (MEIO-FIO) EM TRECHO RETO, CONFECCIONADA EM CONCRETO PRÉ-FABRICADO, DIMENSÕES 100X15X13X30 CM (COMPRIMENTO X BASE INFERIOR X BASE SUPERIOR X ALTURA). AF_01/2024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0A96F98-A7C3-BFE4-946B-94D5697175B1}"/>
              </a:ext>
            </a:extLst>
          </p:cNvPr>
          <p:cNvGrpSpPr>
            <a:grpSpLocks noChangeAspect="1"/>
          </p:cNvGrpSpPr>
          <p:nvPr/>
        </p:nvGrpSpPr>
        <p:grpSpPr>
          <a:xfrm>
            <a:off x="543210" y="8161097"/>
            <a:ext cx="6473254" cy="1872001"/>
            <a:chOff x="534486" y="3653726"/>
            <a:chExt cx="6473254" cy="1872001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CE2C187-7297-F46C-45A9-EFA29AB01E35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9029D57-9A1B-57D8-345F-396E4F001899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B0D2E77F-DFCF-333A-11E8-DDFC66F94F8F}"/>
              </a:ext>
            </a:extLst>
          </p:cNvPr>
          <p:cNvGrpSpPr>
            <a:grpSpLocks noChangeAspect="1"/>
          </p:cNvGrpSpPr>
          <p:nvPr/>
        </p:nvGrpSpPr>
        <p:grpSpPr>
          <a:xfrm>
            <a:off x="543210" y="6189398"/>
            <a:ext cx="6473254" cy="1872001"/>
            <a:chOff x="534486" y="3653726"/>
            <a:chExt cx="6473254" cy="1872001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6615227-87E3-5827-6556-7DA8D0DF7DC6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441D2DC-D498-CFB0-814D-DB599D2DEBF2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385224E-AF65-E3B3-3DA7-6F7BCC17C3AA}"/>
              </a:ext>
            </a:extLst>
          </p:cNvPr>
          <p:cNvSpPr txBox="1"/>
          <p:nvPr/>
        </p:nvSpPr>
        <p:spPr>
          <a:xfrm>
            <a:off x="4244255" y="6313896"/>
            <a:ext cx="2640000" cy="10669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02 - ESTRADA DA VILA DE IMBIRUÇU</a:t>
            </a:r>
          </a:p>
          <a:p>
            <a:pPr marL="41275" algn="just"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EXECUÇÃO DE PAVIMENTO EM PARALELEPÍPEDOS, REJUNTAMENTO COM ARGAMASSA TRAÇO 1:3 (CIMENTO E AREIA). AF_05/2020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F5C18EB-FFEB-71F4-175B-C1FCC114DDE9}"/>
              </a:ext>
            </a:extLst>
          </p:cNvPr>
          <p:cNvSpPr txBox="1"/>
          <p:nvPr/>
        </p:nvSpPr>
        <p:spPr>
          <a:xfrm>
            <a:off x="4238657" y="8185895"/>
            <a:ext cx="2640000" cy="15799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03  - RUA DJANIRA PINHEIRO, BAIRRO SANTO ANTÔNIO.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EXECUÇÃO DE PAVIMENTO EM PARALELEPÍPEDOS, REJUNTAMENTO COM ARGAMASSA TRAÇO 1:3 (CIMENTO E AREIA). AF_05/2020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" b="1728"/>
          <a:stretch/>
        </p:blipFill>
        <p:spPr>
          <a:xfrm>
            <a:off x="830540" y="6313896"/>
            <a:ext cx="3005429" cy="163132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277" y="8230427"/>
            <a:ext cx="3022300" cy="169921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1747"/>
          <a:stretch/>
        </p:blipFill>
        <p:spPr>
          <a:xfrm>
            <a:off x="830542" y="4404352"/>
            <a:ext cx="3005427" cy="163069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F784947-01A2-26F1-B1AB-1AE288085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54" y="89595"/>
            <a:ext cx="2552161" cy="90122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5EA8AA-BFBF-68C8-80AD-EC1E56EC3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240" y="168165"/>
            <a:ext cx="2491628" cy="7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1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7984AFE1-1C46-FDD8-740B-347396B978AC}"/>
              </a:ext>
            </a:extLst>
          </p:cNvPr>
          <p:cNvGrpSpPr>
            <a:grpSpLocks noChangeAspect="1"/>
          </p:cNvGrpSpPr>
          <p:nvPr/>
        </p:nvGrpSpPr>
        <p:grpSpPr>
          <a:xfrm>
            <a:off x="434352" y="312497"/>
            <a:ext cx="6473254" cy="1872001"/>
            <a:chOff x="534486" y="3653726"/>
            <a:chExt cx="6473254" cy="1872001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A767C010-1EDD-62A5-EEB3-248F5A409A12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32D111F-DCF1-E6A4-C75C-DF9100E5E369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165DA1-F41A-6E20-B7BB-1A8D6B6E0E93}"/>
              </a:ext>
            </a:extLst>
          </p:cNvPr>
          <p:cNvSpPr txBox="1"/>
          <p:nvPr/>
        </p:nvSpPr>
        <p:spPr>
          <a:xfrm>
            <a:off x="4192802" y="360099"/>
            <a:ext cx="2640000" cy="18876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04 - RUA DJANIRA PINHEIRO, BAIRRO SANTO ANTÔNIO.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ASSENTAMENTO DE GUIA (MEIO-FIO) EM TRECHO RETO, CONFECCIONADA EM CONCRETO PRÉ-FABRICADO, DIMENSÕES 100X15X13X30 CM (COMPRIMENTO X BASE INFERIOR X BASE SUPERIOR X ALTURA). AF_01/2024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endParaRPr lang="pt-BR" sz="10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5786CDB-5D1E-707A-E513-68B7F1FB6F8B}"/>
              </a:ext>
            </a:extLst>
          </p:cNvPr>
          <p:cNvGrpSpPr>
            <a:grpSpLocks noChangeAspect="1"/>
          </p:cNvGrpSpPr>
          <p:nvPr/>
        </p:nvGrpSpPr>
        <p:grpSpPr>
          <a:xfrm>
            <a:off x="434352" y="2293894"/>
            <a:ext cx="6473254" cy="1872001"/>
            <a:chOff x="534486" y="3653726"/>
            <a:chExt cx="6473254" cy="1872001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C3D9A05-0B4F-C1B3-A709-A6989B4D5029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846411B-3831-803F-FEA1-DE8634FD337B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965BCE4-7B5E-5D6B-B09B-B57226D2526E}"/>
              </a:ext>
            </a:extLst>
          </p:cNvPr>
          <p:cNvSpPr txBox="1"/>
          <p:nvPr/>
        </p:nvSpPr>
        <p:spPr>
          <a:xfrm>
            <a:off x="4192802" y="2341496"/>
            <a:ext cx="2640000" cy="14003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05 – RUA MARIA JOSÉ RAMOS DOS PASSOS, BAIRRO SANTO ANTÔNIO.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EXECUÇÃO DE PAVIMENTO EM PARALELEPÍPEDOS, REJUNTAMENTO COM ARGAMASSA TRAÇO 1:3 (CIMENTO E AREIA). AF_05/2020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dirty="0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8FD9F5E-632D-2B57-DD59-9768F47E4289}"/>
              </a:ext>
            </a:extLst>
          </p:cNvPr>
          <p:cNvGrpSpPr>
            <a:grpSpLocks noChangeAspect="1"/>
          </p:cNvGrpSpPr>
          <p:nvPr/>
        </p:nvGrpSpPr>
        <p:grpSpPr>
          <a:xfrm>
            <a:off x="434352" y="4261213"/>
            <a:ext cx="6473254" cy="1872001"/>
            <a:chOff x="534486" y="3653726"/>
            <a:chExt cx="6473254" cy="1872001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7E05B05-35ED-605F-1494-03E267E1DE91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2BCA9A26-D3AA-D60B-2444-9697FDD1B889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09425FB-00DE-40FA-49C0-5F91803FF7C0}"/>
              </a:ext>
            </a:extLst>
          </p:cNvPr>
          <p:cNvSpPr txBox="1"/>
          <p:nvPr/>
        </p:nvSpPr>
        <p:spPr>
          <a:xfrm>
            <a:off x="4192802" y="4372888"/>
            <a:ext cx="2640000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 06</a:t>
            </a:r>
            <a:r>
              <a:rPr lang="pt-BR" sz="1000" b="1" dirty="0">
                <a:solidFill>
                  <a:srgbClr val="FF0000"/>
                </a:solidFill>
              </a:rPr>
              <a:t>  </a:t>
            </a:r>
            <a:r>
              <a:rPr lang="pt-BR" sz="1000" b="1" dirty="0"/>
              <a:t>–  RUA MARIA JOSÉ RAMOS DOS PASSOS, BAIRRO SANTO ANTÔNIO.</a:t>
            </a:r>
          </a:p>
          <a:p>
            <a:pPr marL="41275" algn="just"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ASSENTAMENTO DE GUIA (MEIO-FIO) EM TRECHO RETO, CONFECCIONADA EM CONCRETO PRÉ-FABRICADO, DIMENSÕES 100X15X13X30 CM (COMPRIMENTO X BASE INFERIOR X BASE SUPERIOR X ALTURA). AF_01/2024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73E7E4F-CAC2-048A-5069-DF7F4A70D8EC}"/>
              </a:ext>
            </a:extLst>
          </p:cNvPr>
          <p:cNvGrpSpPr>
            <a:grpSpLocks noChangeAspect="1"/>
          </p:cNvGrpSpPr>
          <p:nvPr/>
        </p:nvGrpSpPr>
        <p:grpSpPr>
          <a:xfrm>
            <a:off x="434352" y="6210207"/>
            <a:ext cx="6473254" cy="1872001"/>
            <a:chOff x="534486" y="3653726"/>
            <a:chExt cx="6473254" cy="1872001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98AF242D-90C4-4FA5-78C6-DE1F26C02717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EB5603F1-6097-B2A0-B655-5A6308D16801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E7F2439-18C0-CCAF-8C45-64E369240A83}"/>
              </a:ext>
            </a:extLst>
          </p:cNvPr>
          <p:cNvSpPr txBox="1"/>
          <p:nvPr/>
        </p:nvSpPr>
        <p:spPr>
          <a:xfrm>
            <a:off x="4192802" y="6257809"/>
            <a:ext cx="2633196" cy="1759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7</a:t>
            </a:r>
            <a:r>
              <a:rPr lang="pt-BR" sz="1000" b="1" dirty="0">
                <a:solidFill>
                  <a:srgbClr val="FF0000"/>
                </a:solidFill>
              </a:rPr>
              <a:t> </a:t>
            </a:r>
            <a:r>
              <a:rPr lang="pt-BR" sz="1000" b="1" dirty="0"/>
              <a:t>-  RUA COMERCIANTE MANOEL PEDRO DA SILVA, BAIRRO SANTO ANTÔNIO.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EXECUÇÃO DE PAVIMENTO EM PARALELEPÍPEDOS, REJUNTAMENTO COM ARGAMASSA TRAÇO 1:3 (CIMENTO E AREIA). AF_05/2020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dirty="0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52E82477-D95E-FD8F-74F0-F0560CB5516A}"/>
              </a:ext>
            </a:extLst>
          </p:cNvPr>
          <p:cNvGrpSpPr>
            <a:grpSpLocks noChangeAspect="1"/>
          </p:cNvGrpSpPr>
          <p:nvPr/>
        </p:nvGrpSpPr>
        <p:grpSpPr>
          <a:xfrm>
            <a:off x="450563" y="8159200"/>
            <a:ext cx="6473254" cy="1872001"/>
            <a:chOff x="534486" y="3653726"/>
            <a:chExt cx="6473254" cy="1872001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7E82A9C1-B5CC-4E84-055D-00B5FE9AFCC9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A7914AB4-75A7-7C9A-D097-BA26C61FA111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CB9BF24-C501-4334-9C53-A255D5BBDA9E}"/>
              </a:ext>
            </a:extLst>
          </p:cNvPr>
          <p:cNvSpPr txBox="1"/>
          <p:nvPr/>
        </p:nvSpPr>
        <p:spPr>
          <a:xfrm>
            <a:off x="4209013" y="8206802"/>
            <a:ext cx="2640000" cy="1759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8</a:t>
            </a:r>
            <a:r>
              <a:rPr lang="pt-BR" sz="1000" b="1" dirty="0">
                <a:solidFill>
                  <a:srgbClr val="FF0000"/>
                </a:solidFill>
              </a:rPr>
              <a:t>  </a:t>
            </a:r>
            <a:r>
              <a:rPr lang="pt-BR" sz="1000" b="1" dirty="0"/>
              <a:t>- RUA MARIA ABÍLIA, BAIRRO SANTO ANTÔNIO.</a:t>
            </a:r>
          </a:p>
          <a:p>
            <a:pPr marL="41275" algn="just"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EXECUÇÃO DE PAVIMENTO EM PARALELEPÍPEDOS, REJUNTAMENTO COM ARGAMASSA TRAÇO 1:3 (CIMENTO E AREIA). AF_05/2020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873" y="409040"/>
            <a:ext cx="3105803" cy="171050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726873" y="2426634"/>
            <a:ext cx="3105803" cy="164859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" b="2717"/>
          <a:stretch/>
        </p:blipFill>
        <p:spPr>
          <a:xfrm>
            <a:off x="726873" y="4393975"/>
            <a:ext cx="3107021" cy="165272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187" y="6306603"/>
            <a:ext cx="3033175" cy="170616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677" y="8225984"/>
            <a:ext cx="3090544" cy="17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5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D4524A9-0C94-689F-18C3-4DB91953BE9D}"/>
              </a:ext>
            </a:extLst>
          </p:cNvPr>
          <p:cNvGrpSpPr>
            <a:grpSpLocks noChangeAspect="1"/>
          </p:cNvGrpSpPr>
          <p:nvPr/>
        </p:nvGrpSpPr>
        <p:grpSpPr>
          <a:xfrm>
            <a:off x="543210" y="539200"/>
            <a:ext cx="6473254" cy="1872001"/>
            <a:chOff x="534486" y="3653726"/>
            <a:chExt cx="6473254" cy="1872001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31CB8084-C605-C118-284B-498DAEE7DA7C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7975158-A3EF-9F02-01D9-6DFB035123B4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D77F0F-F2EB-C316-368B-A68DD60D6643}"/>
              </a:ext>
            </a:extLst>
          </p:cNvPr>
          <p:cNvSpPr txBox="1"/>
          <p:nvPr/>
        </p:nvSpPr>
        <p:spPr>
          <a:xfrm>
            <a:off x="4253511" y="563336"/>
            <a:ext cx="2640000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lnSpc>
                <a:spcPct val="100000"/>
              </a:lnSpc>
              <a:spcBef>
                <a:spcPts val="170"/>
              </a:spcBef>
            </a:pPr>
            <a:r>
              <a:rPr lang="pt-BR" sz="1000" b="1" dirty="0"/>
              <a:t>FOTO 9 - RUA MARIA ABÍLIA, BAIRRO SANTO ANTÔNIO.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r>
              <a:rPr lang="pt-BR" sz="1000" dirty="0"/>
              <a:t>ASSENTAMENTO DE GUIA (MEIO-FIO) EM TRECHO RETO, CONFECCIONADA EM CONCRETO PRÉ-FABRICADO, DIMENSÕES 100X15X13X30 CM (COMPRIMENTO X BASE INFERIOR X BASE SUPERIOR X ALTURA). AF_01/2024</a:t>
            </a:r>
          </a:p>
          <a:p>
            <a:pPr marL="41275" algn="just">
              <a:spcBef>
                <a:spcPts val="170"/>
              </a:spcBef>
            </a:pPr>
            <a:endParaRPr lang="pt-BR" sz="10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EA47F90-0195-BF22-9C35-D019F3D96144}"/>
              </a:ext>
            </a:extLst>
          </p:cNvPr>
          <p:cNvSpPr txBox="1"/>
          <p:nvPr/>
        </p:nvSpPr>
        <p:spPr>
          <a:xfrm>
            <a:off x="4245329" y="2655171"/>
            <a:ext cx="2640000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/>
              <a:t>FOTO 11 -  RUA ERIVALDO ANTÔNIO LOPES, BAIRRO SANTO ANTÔNIO.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r>
              <a:rPr lang="pt-BR" sz="1000"/>
              <a:t>ASSENTAMENTO DE GUIA (MEIO-FIO) EM TRECHO RETO, CONFECCIONADA EM CONCRETO PRÉ-FABRICADO, DIMENSÕES 100X15X13X30 CM (COMPRIMENTO X BASE INFERIOR X BASE SUPERIOR X ALTURA). AF_01/2024</a:t>
            </a:r>
            <a:endParaRPr lang="pt-BR" sz="10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FC2C777-5CB1-70CB-5B2D-205CEFB106A8}"/>
              </a:ext>
            </a:extLst>
          </p:cNvPr>
          <p:cNvGrpSpPr>
            <a:grpSpLocks noChangeAspect="1"/>
          </p:cNvGrpSpPr>
          <p:nvPr/>
        </p:nvGrpSpPr>
        <p:grpSpPr>
          <a:xfrm>
            <a:off x="465416" y="2563932"/>
            <a:ext cx="6473254" cy="2047991"/>
            <a:chOff x="534486" y="3653726"/>
            <a:chExt cx="6473254" cy="1872001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0808845-95B4-0486-58F7-4A63B4684F49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68C0552-C015-6EB7-539F-1E2E705ED500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FD79E112-6572-20EC-B2FC-55567FC81E29}"/>
              </a:ext>
            </a:extLst>
          </p:cNvPr>
          <p:cNvGrpSpPr>
            <a:grpSpLocks noChangeAspect="1"/>
          </p:cNvGrpSpPr>
          <p:nvPr/>
        </p:nvGrpSpPr>
        <p:grpSpPr>
          <a:xfrm>
            <a:off x="465416" y="7136992"/>
            <a:ext cx="6473254" cy="1872001"/>
            <a:chOff x="534486" y="3653726"/>
            <a:chExt cx="6473254" cy="1872001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276A5E29-C7D3-C2B1-0FFA-2EFF1F2DF876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A7C9DF00-F9E5-F903-2CC2-3B0C1E23B866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3BA08EE-CE8C-22A3-2A36-157B687F2CB0}"/>
              </a:ext>
            </a:extLst>
          </p:cNvPr>
          <p:cNvGrpSpPr>
            <a:grpSpLocks noChangeAspect="1"/>
          </p:cNvGrpSpPr>
          <p:nvPr/>
        </p:nvGrpSpPr>
        <p:grpSpPr>
          <a:xfrm>
            <a:off x="465416" y="4845684"/>
            <a:ext cx="6473254" cy="1963588"/>
            <a:chOff x="534486" y="3653726"/>
            <a:chExt cx="6473254" cy="187200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FAAD4C0B-E226-6D81-C9C5-E81B778A717B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53E95DD-EB81-C1BA-EE55-AFA02A4FA3C7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D267A14-D8BA-6AF1-DF96-43187C973608}"/>
              </a:ext>
            </a:extLst>
          </p:cNvPr>
          <p:cNvSpPr txBox="1"/>
          <p:nvPr/>
        </p:nvSpPr>
        <p:spPr>
          <a:xfrm>
            <a:off x="4175717" y="5041827"/>
            <a:ext cx="2640000" cy="1759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12  -  RUA ERIVALDO ANTÔNIO LOPES, BAIRRO SANTO ANTÔNIO.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EXECUÇÃO DE PAVIMENTO EM PARALELEPÍPEDOS, REJUNTAMENTO COM ARGAMASSA TRAÇO 1:3 (CIMENTO E AREIA). AF_05/2020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r>
              <a:rPr lang="pt-BR" sz="1000" dirty="0"/>
              <a:t>    </a:t>
            </a:r>
          </a:p>
          <a:p>
            <a:pPr marL="41275" algn="just">
              <a:spcBef>
                <a:spcPts val="170"/>
              </a:spcBef>
            </a:pPr>
            <a:endParaRPr lang="pt-BR" sz="1000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91C2307-4157-25B9-BDA0-3E17421952EF}"/>
              </a:ext>
            </a:extLst>
          </p:cNvPr>
          <p:cNvSpPr txBox="1"/>
          <p:nvPr/>
        </p:nvSpPr>
        <p:spPr>
          <a:xfrm>
            <a:off x="4223866" y="7184594"/>
            <a:ext cx="2640000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13 -  TRAVESSA PEDRO ALVARES CABRAL, BAIRRO NOVO HORIZONTE.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ASSENTAMENTO DE GUIA (MEIO-FIO) EM TRECHO RETO, CONFECCIONADA EM CONCRETO PRÉ-FABRICADO, DIMENSÕES 100X15X13X30 CM (COMPRIMENTO X BASE INFERIOR X BASE SUPERIOR X ALTURA). AF_01/2024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91" y="624591"/>
            <a:ext cx="3024384" cy="1701216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913" y="2739103"/>
            <a:ext cx="3018039" cy="169764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51" y="4958449"/>
            <a:ext cx="3029735" cy="1787604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898" y="7239916"/>
            <a:ext cx="3016362" cy="16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1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353D786-03F9-CA90-5FB9-B8246290EB1C}"/>
              </a:ext>
            </a:extLst>
          </p:cNvPr>
          <p:cNvGrpSpPr>
            <a:grpSpLocks noChangeAspect="1"/>
          </p:cNvGrpSpPr>
          <p:nvPr/>
        </p:nvGrpSpPr>
        <p:grpSpPr>
          <a:xfrm>
            <a:off x="558429" y="370216"/>
            <a:ext cx="6473254" cy="1872001"/>
            <a:chOff x="534486" y="3653726"/>
            <a:chExt cx="6473254" cy="1872001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AEDA522-4B8A-ED08-06EF-DE38BF31DE15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92A8D92-ED27-5541-7F3A-9F800696BA16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07F6F46-C595-080B-5147-1D5CB3C97921}"/>
              </a:ext>
            </a:extLst>
          </p:cNvPr>
          <p:cNvSpPr txBox="1"/>
          <p:nvPr/>
        </p:nvSpPr>
        <p:spPr>
          <a:xfrm>
            <a:off x="4316879" y="417818"/>
            <a:ext cx="2640000" cy="15799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14 –  TRAVESSA PEDRO ALVARES CABRAL, BAIRRO NOVO HORIZONTE.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EXECUÇÃO DE PAVIMENTO EM PARALELEPÍPEDOS, REJUNTAMENTO COM ARGAMASSA TRAÇO 1:3 (CIMENTO E AREIA). AF_05/2020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6E7DAFF-9343-0216-6702-9BE68C2F6E19}"/>
              </a:ext>
            </a:extLst>
          </p:cNvPr>
          <p:cNvGrpSpPr>
            <a:grpSpLocks noChangeAspect="1"/>
          </p:cNvGrpSpPr>
          <p:nvPr/>
        </p:nvGrpSpPr>
        <p:grpSpPr>
          <a:xfrm>
            <a:off x="557159" y="4261514"/>
            <a:ext cx="6473254" cy="1872001"/>
            <a:chOff x="534486" y="3653726"/>
            <a:chExt cx="6473254" cy="1872001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B21D368A-F86A-026E-A6E5-384E40A971EC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0D1D8DD-3276-8081-0791-5162898490F7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D7DE0A9-966A-4614-6CA3-CE6A6397369A}"/>
              </a:ext>
            </a:extLst>
          </p:cNvPr>
          <p:cNvGrpSpPr>
            <a:grpSpLocks noChangeAspect="1"/>
          </p:cNvGrpSpPr>
          <p:nvPr/>
        </p:nvGrpSpPr>
        <p:grpSpPr>
          <a:xfrm>
            <a:off x="557159" y="2289815"/>
            <a:ext cx="6473254" cy="1872001"/>
            <a:chOff x="534486" y="3653726"/>
            <a:chExt cx="6473254" cy="1872001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4814E239-87A5-9892-635D-769FF3E2C753}"/>
                </a:ext>
              </a:extLst>
            </p:cNvPr>
            <p:cNvSpPr/>
            <p:nvPr/>
          </p:nvSpPr>
          <p:spPr>
            <a:xfrm>
              <a:off x="534486" y="3653726"/>
              <a:ext cx="369544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82D3DCF-39C0-26FF-C23F-E3580525C114}"/>
                </a:ext>
              </a:extLst>
            </p:cNvPr>
            <p:cNvSpPr/>
            <p:nvPr/>
          </p:nvSpPr>
          <p:spPr>
            <a:xfrm>
              <a:off x="4229933" y="3653727"/>
              <a:ext cx="2777807" cy="187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4EDD779-44E7-7C37-7160-17B0830BFB24}"/>
              </a:ext>
            </a:extLst>
          </p:cNvPr>
          <p:cNvSpPr txBox="1"/>
          <p:nvPr/>
        </p:nvSpPr>
        <p:spPr>
          <a:xfrm>
            <a:off x="4301660" y="2323517"/>
            <a:ext cx="2640000" cy="15799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15</a:t>
            </a:r>
            <a:r>
              <a:rPr lang="pt-BR" sz="1000" b="1" dirty="0">
                <a:solidFill>
                  <a:srgbClr val="FF0000"/>
                </a:solidFill>
              </a:rPr>
              <a:t> </a:t>
            </a:r>
            <a:r>
              <a:rPr lang="pt-BR" sz="1000" b="1" dirty="0"/>
              <a:t> –  RUA HENRIQUE DIAS, BAIRRO NOVO HORIZONTE.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EXECUÇÃO DE PAVIMENTO EM PARALELEPÍPEDOS, REJUNTAMENTO COM ARGAMASSA TRAÇO 1:3 (CIMENTO E AREIA). AF_05/2020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15E7FFE-01B9-0A80-4764-F101FCB6B630}"/>
              </a:ext>
            </a:extLst>
          </p:cNvPr>
          <p:cNvSpPr txBox="1"/>
          <p:nvPr/>
        </p:nvSpPr>
        <p:spPr>
          <a:xfrm>
            <a:off x="4252606" y="4265039"/>
            <a:ext cx="2689054" cy="20672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spcBef>
                <a:spcPts val="170"/>
              </a:spcBef>
            </a:pPr>
            <a:r>
              <a:rPr lang="pt-BR" sz="1000" b="1" dirty="0"/>
              <a:t>FOTO 16 - RUA HENRIQUE DIAS, BAIRRO NOVO HORIZONTE.</a:t>
            </a:r>
          </a:p>
          <a:p>
            <a:pPr marL="41275" algn="just">
              <a:spcBef>
                <a:spcPts val="170"/>
              </a:spcBef>
            </a:pPr>
            <a:endParaRPr lang="pt-BR" sz="1000" b="1" dirty="0"/>
          </a:p>
          <a:p>
            <a:pPr marL="41275" algn="just">
              <a:spcBef>
                <a:spcPts val="170"/>
              </a:spcBef>
            </a:pPr>
            <a:r>
              <a:rPr lang="pt-BR" sz="1000" dirty="0"/>
              <a:t>ASSENTAMENTO DE GUIA (MEIO-FIO) EM TRECHO RETO, CONFECCIONADA EM CONCRETO PRÉ-FABRICADO, DIMENSÕES 100X15X13X30 CM (COMPRIMENTO X BASE INFERIOR X BASE SUPERIOR X ALTURA). AF_01/2024</a:t>
            </a:r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7EFB114-FDAF-5349-90DE-F5BF183EA627}"/>
              </a:ext>
            </a:extLst>
          </p:cNvPr>
          <p:cNvSpPr txBox="1"/>
          <p:nvPr/>
        </p:nvSpPr>
        <p:spPr>
          <a:xfrm>
            <a:off x="4252606" y="8216230"/>
            <a:ext cx="2576997" cy="425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  <a:p>
            <a:pPr marL="41275" algn="just">
              <a:lnSpc>
                <a:spcPct val="100000"/>
              </a:lnSpc>
              <a:spcBef>
                <a:spcPts val="170"/>
              </a:spcBef>
            </a:pPr>
            <a:endParaRPr lang="pt-BR" sz="1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730" y="508091"/>
            <a:ext cx="2986547" cy="16799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437" y="2380692"/>
            <a:ext cx="2995002" cy="1684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919" y="4402067"/>
            <a:ext cx="2943148" cy="16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8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3950</TotalTime>
  <Words>681</Words>
  <Application>Microsoft Office PowerPoint</Application>
  <PresentationFormat>Personalizar</PresentationFormat>
  <Paragraphs>82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Gill Sans MT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monially09@gmail.com</dc:creator>
  <cp:lastModifiedBy>Hélio</cp:lastModifiedBy>
  <cp:revision>131</cp:revision>
  <cp:lastPrinted>2025-06-12T20:01:01Z</cp:lastPrinted>
  <dcterms:created xsi:type="dcterms:W3CDTF">2022-06-28T13:24:19Z</dcterms:created>
  <dcterms:modified xsi:type="dcterms:W3CDTF">2025-10-21T18:13:53Z</dcterms:modified>
</cp:coreProperties>
</file>